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36" r:id="rId3"/>
    <p:sldId id="331" r:id="rId4"/>
    <p:sldId id="332" r:id="rId5"/>
    <p:sldId id="333" r:id="rId6"/>
    <p:sldId id="334" r:id="rId7"/>
    <p:sldId id="335" r:id="rId8"/>
    <p:sldId id="328" r:id="rId9"/>
    <p:sldId id="329" r:id="rId10"/>
    <p:sldId id="330" r:id="rId11"/>
    <p:sldId id="318" r:id="rId12"/>
    <p:sldId id="327"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github.com/soyuztechnologies/NvidiaAoHTraining/blob/master/ABAP%20on%20HANA/Day%2017/Action%20Code.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4.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6/CDS%20BOPF%20Scenario.tx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Validation%20Code.txt"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NvidiaAoHTraining/blob/master/ABAP%20on%20HANA/Day%2017/Determination%20Code.tx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765820" y="1947764"/>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17</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Action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Rectangle 6"/>
          <p:cNvSpPr/>
          <p:nvPr/>
        </p:nvSpPr>
        <p:spPr>
          <a:xfrm>
            <a:off x="609441" y="963272"/>
            <a:ext cx="10725357" cy="1200329"/>
          </a:xfrm>
          <a:prstGeom prst="rect">
            <a:avLst/>
          </a:prstGeom>
        </p:spPr>
        <p:txBody>
          <a:bodyPr wrap="square">
            <a:spAutoFit/>
          </a:bodyPr>
          <a:lstStyle/>
          <a:p>
            <a:r>
              <a:rPr lang="en-US" sz="1800" dirty="0">
                <a:solidFill>
                  <a:schemeClr val="bg1"/>
                </a:solidFill>
              </a:rPr>
              <a:t>Are the operations which are non-standard for a business object. Using these actions, we can also perform the CRUD with the help of BO.</a:t>
            </a:r>
          </a:p>
          <a:p>
            <a:r>
              <a:rPr lang="en-US" sz="1800" dirty="0">
                <a:solidFill>
                  <a:schemeClr val="bg1"/>
                </a:solidFill>
              </a:rPr>
              <a:t>The BOPF framework assigns the new action to the business object node and creates an action class that implements the BOPF action interface /BOBF/IF_FRW_ACTION .</a:t>
            </a:r>
          </a:p>
        </p:txBody>
      </p:sp>
      <p:pic>
        <p:nvPicPr>
          <p:cNvPr id="8" name="Picture 7"/>
          <p:cNvPicPr>
            <a:picLocks noChangeAspect="1"/>
          </p:cNvPicPr>
          <p:nvPr/>
        </p:nvPicPr>
        <p:blipFill>
          <a:blip r:embed="rId3"/>
          <a:stretch>
            <a:fillRect/>
          </a:stretch>
        </p:blipFill>
        <p:spPr>
          <a:xfrm>
            <a:off x="774588" y="2807880"/>
            <a:ext cx="4009524" cy="1936402"/>
          </a:xfrm>
          <a:prstGeom prst="rect">
            <a:avLst/>
          </a:prstGeom>
        </p:spPr>
      </p:pic>
      <p:sp>
        <p:nvSpPr>
          <p:cNvPr id="9" name="Rectangle 8"/>
          <p:cNvSpPr/>
          <p:nvPr/>
        </p:nvSpPr>
        <p:spPr>
          <a:xfrm>
            <a:off x="708328" y="4848031"/>
            <a:ext cx="4473789" cy="369332"/>
          </a:xfrm>
          <a:prstGeom prst="rect">
            <a:avLst/>
          </a:prstGeom>
        </p:spPr>
        <p:txBody>
          <a:bodyPr wrap="none">
            <a:spAutoFit/>
          </a:bodyPr>
          <a:lstStyle/>
          <a:p>
            <a:r>
              <a:rPr lang="en-US" sz="1800" dirty="0">
                <a:solidFill>
                  <a:schemeClr val="bg1"/>
                </a:solidFill>
              </a:rPr>
              <a:t>Right Click on Business Object and Add Action</a:t>
            </a:r>
          </a:p>
        </p:txBody>
      </p:sp>
      <p:sp>
        <p:nvSpPr>
          <p:cNvPr id="10" name="Rectangle 9"/>
          <p:cNvSpPr/>
          <p:nvPr/>
        </p:nvSpPr>
        <p:spPr>
          <a:xfrm>
            <a:off x="774588" y="5517232"/>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4"/>
              </a:rPr>
              <a:t>Implementing Action Code</a:t>
            </a:r>
            <a:endParaRPr lang="en-US" sz="1800" dirty="0">
              <a:solidFill>
                <a:schemeClr val="bg1"/>
              </a:solidFill>
            </a:endParaRPr>
          </a:p>
        </p:txBody>
      </p:sp>
      <p:pic>
        <p:nvPicPr>
          <p:cNvPr id="12" name="Picture 11"/>
          <p:cNvPicPr>
            <a:picLocks noChangeAspect="1"/>
          </p:cNvPicPr>
          <p:nvPr/>
        </p:nvPicPr>
        <p:blipFill>
          <a:blip r:embed="rId5"/>
          <a:stretch>
            <a:fillRect/>
          </a:stretch>
        </p:blipFill>
        <p:spPr>
          <a:xfrm>
            <a:off x="7287765" y="2414307"/>
            <a:ext cx="4018572" cy="2784000"/>
          </a:xfrm>
          <a:prstGeom prst="rect">
            <a:avLst/>
          </a:prstGeom>
        </p:spPr>
      </p:pic>
      <p:sp>
        <p:nvSpPr>
          <p:cNvPr id="13" name="Chevron 12"/>
          <p:cNvSpPr/>
          <p:nvPr/>
        </p:nvSpPr>
        <p:spPr>
          <a:xfrm>
            <a:off x="5671931" y="3165686"/>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cxnSp>
        <p:nvCxnSpPr>
          <p:cNvPr id="14" name="Straight Connector 13"/>
          <p:cNvCxnSpPr/>
          <p:nvPr/>
        </p:nvCxnSpPr>
        <p:spPr>
          <a:xfrm>
            <a:off x="761335" y="5300871"/>
            <a:ext cx="42976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0396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36592571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1477328"/>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Defining CDS BOPF</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Define Business Object </a:t>
            </a:r>
          </a:p>
          <a:p>
            <a:pPr marL="285750" lvl="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Nodes of Business Object</a:t>
            </a:r>
          </a:p>
          <a:p>
            <a:pPr marL="285750" indent="-285750">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Building BOPF Scenario</a:t>
            </a:r>
          </a:p>
          <a:p>
            <a:pPr marL="285750" indent="-285750">
              <a:buFont typeface="Arial" panose="020B0604020202020204" pitchFamily="34" charset="0"/>
              <a:buChar char="•"/>
            </a:pPr>
            <a:r>
              <a:rPr lang="en-US" sz="1800" dirty="0">
                <a:solidFill>
                  <a:schemeClr val="bg1"/>
                </a:solidFill>
              </a:rPr>
              <a:t>Add Validation ,Determination ,Action</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907410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09440" y="175910"/>
            <a:ext cx="10969943" cy="711081"/>
          </a:xfrm>
        </p:spPr>
        <p:txBody>
          <a:bodyPr>
            <a:noAutofit/>
          </a:bodyPr>
          <a:lstStyle/>
          <a:p>
            <a:r>
              <a:rPr lang="en-US" dirty="0">
                <a:solidFill>
                  <a:schemeClr val="bg1"/>
                </a:solidFill>
                <a:latin typeface="Cooper Black" panose="0208090404030B020404" pitchFamily="18" charset="0"/>
              </a:rPr>
              <a:t>CDS BOPF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6"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562536" y="1142657"/>
            <a:ext cx="11226800" cy="2076218"/>
          </a:xfrm>
          <a:prstGeom prst="rect">
            <a:avLst/>
          </a:prstGeom>
        </p:spPr>
      </p:pic>
      <p:sp>
        <p:nvSpPr>
          <p:cNvPr id="27" name="Rectangle 26"/>
          <p:cNvSpPr/>
          <p:nvPr/>
        </p:nvSpPr>
        <p:spPr>
          <a:xfrm>
            <a:off x="615549" y="3762187"/>
            <a:ext cx="11050189" cy="1754326"/>
          </a:xfrm>
          <a:prstGeom prst="rect">
            <a:avLst/>
          </a:prstGeom>
        </p:spPr>
        <p:txBody>
          <a:bodyPr wrap="square">
            <a:spAutoFit/>
          </a:bodyPr>
          <a:lstStyle/>
          <a:p>
            <a:pPr algn="just"/>
            <a:r>
              <a:rPr lang="en-US" sz="1800" dirty="0">
                <a:solidFill>
                  <a:schemeClr val="bg1"/>
                </a:solidFill>
              </a:rPr>
              <a:t>The Business Object Processing Framework is an ABAP OO-based framework that provides a set of generic services and functionalities to speed up, standardize, and modularize your development. BOPF manages the entire life cycle of your business objects and covers all aspects of your business application development. Instead of expending effort for developing an application infrastructure, the developer can focus on the individual business logic. Using BOPF, you get the whole application infrastructure and integration of various components for free. This allows you to rapidly build applications on a stable and customer-proved infrastructure.</a:t>
            </a:r>
          </a:p>
        </p:txBody>
      </p:sp>
    </p:spTree>
    <p:extLst>
      <p:ext uri="{BB962C8B-B14F-4D97-AF65-F5344CB8AC3E}">
        <p14:creationId xmlns:p14="http://schemas.microsoft.com/office/powerpoint/2010/main" val="3213316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8044" y="188640"/>
            <a:ext cx="10969943" cy="711081"/>
          </a:xfrm>
        </p:spPr>
        <p:txBody>
          <a:bodyPr>
            <a:noAutofit/>
          </a:bodyPr>
          <a:lstStyle/>
          <a:p>
            <a:r>
              <a:rPr lang="en-US" dirty="0">
                <a:solidFill>
                  <a:schemeClr val="bg1"/>
                </a:solidFill>
                <a:latin typeface="Cooper Black" panose="0208090404030B020404" pitchFamily="18" charset="0"/>
              </a:rPr>
              <a:t>Flow of CDS Views in Hierarchy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Rectangle 7">
            <a:extLst>
              <a:ext uri="{FF2B5EF4-FFF2-40B4-BE49-F238E27FC236}">
                <a16:creationId xmlns:a16="http://schemas.microsoft.com/office/drawing/2014/main" id="{5C783628-D0DC-4CAF-9260-A0F467A45D0C}"/>
              </a:ext>
            </a:extLst>
          </p:cNvPr>
          <p:cNvSpPr/>
          <p:nvPr/>
        </p:nvSpPr>
        <p:spPr>
          <a:xfrm>
            <a:off x="619778" y="1080838"/>
            <a:ext cx="8460509" cy="4801314"/>
          </a:xfrm>
          <a:prstGeom prst="rect">
            <a:avLst/>
          </a:prstGeom>
        </p:spPr>
        <p:txBody>
          <a:bodyPr wrap="square">
            <a:spAutoFit/>
          </a:bodyPr>
          <a:lstStyle/>
          <a:p>
            <a:pPr algn="just"/>
            <a:r>
              <a:rPr lang="en-US" sz="1800" dirty="0">
                <a:solidFill>
                  <a:schemeClr val="bg1"/>
                </a:solidFill>
                <a:latin typeface="SAPBook"/>
              </a:rPr>
              <a:t>The </a:t>
            </a:r>
            <a:r>
              <a:rPr lang="en-US" sz="1800" b="1" dirty="0">
                <a:solidFill>
                  <a:schemeClr val="bg1"/>
                </a:solidFill>
                <a:latin typeface="SAPBook"/>
              </a:rPr>
              <a:t>business objects </a:t>
            </a:r>
            <a:r>
              <a:rPr lang="en-US" sz="1800" dirty="0">
                <a:solidFill>
                  <a:schemeClr val="bg1"/>
                </a:solidFill>
                <a:latin typeface="SAPBook"/>
              </a:rPr>
              <a:t>are the basic units of the BOPF-based programming model. Business applications or processes operate on certain business objects. </a:t>
            </a:r>
          </a:p>
          <a:p>
            <a:pPr algn="just"/>
            <a:endParaRPr lang="en-US" sz="1800" dirty="0">
              <a:solidFill>
                <a:schemeClr val="bg1"/>
              </a:solidFill>
              <a:latin typeface="SAPBook"/>
            </a:endParaRPr>
          </a:p>
          <a:p>
            <a:pPr algn="just"/>
            <a:r>
              <a:rPr lang="en-US" sz="1800" dirty="0">
                <a:solidFill>
                  <a:schemeClr val="bg1"/>
                </a:solidFill>
                <a:latin typeface="SAPBook"/>
              </a:rPr>
              <a:t>A business object is represented as a hierarchical tree of nodes. A single node includes a set of semantically related business object data and the corresponding business logic. </a:t>
            </a:r>
          </a:p>
          <a:p>
            <a:pPr algn="just"/>
            <a:endParaRPr lang="en-US" sz="1800" dirty="0">
              <a:solidFill>
                <a:schemeClr val="bg1"/>
              </a:solidFill>
              <a:latin typeface="SAPBook"/>
            </a:endParaRPr>
          </a:p>
          <a:p>
            <a:pPr algn="just"/>
            <a:r>
              <a:rPr lang="en-US" sz="1800" dirty="0">
                <a:solidFill>
                  <a:schemeClr val="bg1"/>
                </a:solidFill>
                <a:latin typeface="SAPBook"/>
              </a:rPr>
              <a:t>On the technical level, each node is implemented with a regular Dictionary table, where each node instance corresponds to a single table entry (table rows). </a:t>
            </a:r>
          </a:p>
          <a:p>
            <a:pPr algn="just"/>
            <a:endParaRPr lang="en-US" sz="1800" dirty="0">
              <a:solidFill>
                <a:schemeClr val="bg1"/>
              </a:solidFill>
              <a:latin typeface="SAPBook"/>
            </a:endParaRPr>
          </a:p>
          <a:p>
            <a:pPr algn="just"/>
            <a:r>
              <a:rPr lang="en-US" sz="1800" dirty="0">
                <a:solidFill>
                  <a:schemeClr val="bg1"/>
                </a:solidFill>
                <a:latin typeface="SAPBook"/>
              </a:rPr>
              <a:t>Nodes, attributes, and alternative keys set up the </a:t>
            </a:r>
            <a:r>
              <a:rPr lang="en-US" sz="1800" b="1" dirty="0">
                <a:solidFill>
                  <a:schemeClr val="bg1"/>
                </a:solidFill>
                <a:latin typeface="SAPBook"/>
              </a:rPr>
              <a:t>data part</a:t>
            </a:r>
            <a:r>
              <a:rPr lang="en-US" sz="1800" dirty="0">
                <a:solidFill>
                  <a:schemeClr val="bg1"/>
                </a:solidFill>
                <a:latin typeface="SAPBook"/>
              </a:rPr>
              <a:t> of a business object. Again from a technical viewpoint, attributes form the columns of the table. A node serves as an anchor point for connecting the business logic of the business object.</a:t>
            </a:r>
          </a:p>
          <a:p>
            <a:pPr algn="just"/>
            <a:endParaRPr lang="en-US" sz="1800" dirty="0">
              <a:solidFill>
                <a:schemeClr val="bg1"/>
              </a:solidFill>
              <a:latin typeface="SAPBook"/>
            </a:endParaRPr>
          </a:p>
          <a:p>
            <a:pPr algn="just"/>
            <a:r>
              <a:rPr lang="en-US" sz="1800" dirty="0">
                <a:solidFill>
                  <a:schemeClr val="bg1"/>
                </a:solidFill>
                <a:latin typeface="SAPBook"/>
              </a:rPr>
              <a:t>For each node, several types of entities can be defined to form the specific </a:t>
            </a:r>
            <a:r>
              <a:rPr lang="en-US" sz="1800" b="1" dirty="0">
                <a:solidFill>
                  <a:schemeClr val="bg1"/>
                </a:solidFill>
                <a:latin typeface="SAPBook"/>
              </a:rPr>
              <a:t>business logic part</a:t>
            </a:r>
            <a:r>
              <a:rPr lang="en-US" sz="1800" dirty="0">
                <a:solidFill>
                  <a:schemeClr val="bg1"/>
                </a:solidFill>
                <a:latin typeface="SAPBook"/>
              </a:rPr>
              <a:t> of a business object.</a:t>
            </a:r>
            <a:endParaRPr lang="en-US" sz="1800" b="0" i="0" dirty="0">
              <a:solidFill>
                <a:schemeClr val="bg1"/>
              </a:solidFill>
              <a:effectLst/>
              <a:latin typeface="SAPBook"/>
            </a:endParaRPr>
          </a:p>
        </p:txBody>
      </p:sp>
      <p:pic>
        <p:nvPicPr>
          <p:cNvPr id="9" name="Picture 8" descr="49 Visual Hierarchy Illustrations &amp;amp; Clip Art - iStock">
            <a:extLst>
              <a:ext uri="{FF2B5EF4-FFF2-40B4-BE49-F238E27FC236}">
                <a16:creationId xmlns:a16="http://schemas.microsoft.com/office/drawing/2014/main" id="{BBFC21DA-2C68-4DE1-908D-755A7560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r="12488" b="22787"/>
          <a:stretch/>
        </p:blipFill>
        <p:spPr bwMode="auto">
          <a:xfrm>
            <a:off x="9142348" y="1236919"/>
            <a:ext cx="2700965" cy="343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419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30343" y="201168"/>
            <a:ext cx="10969943" cy="711081"/>
          </a:xfrm>
        </p:spPr>
        <p:txBody>
          <a:bodyPr>
            <a:noAutofit/>
          </a:bodyPr>
          <a:lstStyle/>
          <a:p>
            <a:r>
              <a:rPr lang="en-IN" dirty="0">
                <a:solidFill>
                  <a:schemeClr val="bg1"/>
                </a:solidFill>
                <a:latin typeface="Cooper Black" panose="0208090404030B020404" pitchFamily="18" charset="0"/>
              </a:rPr>
              <a:t>Node of Business Object</a:t>
            </a:r>
            <a:endParaRPr lang="en-US" dirty="0">
              <a:solidFill>
                <a:schemeClr val="bg1"/>
              </a:solidFill>
              <a:latin typeface="Cooper Black" panose="0208090404030B020404" pitchFamily="18" charset="0"/>
            </a:endParaRP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a:extLst>
              <a:ext uri="{FF2B5EF4-FFF2-40B4-BE49-F238E27FC236}">
                <a16:creationId xmlns:a16="http://schemas.microsoft.com/office/drawing/2014/main" id="{5C783628-D0DC-4CAF-9260-A0F467A45D0C}"/>
              </a:ext>
            </a:extLst>
          </p:cNvPr>
          <p:cNvSpPr/>
          <p:nvPr/>
        </p:nvSpPr>
        <p:spPr>
          <a:xfrm>
            <a:off x="430425" y="1132203"/>
            <a:ext cx="9912541" cy="4524315"/>
          </a:xfrm>
          <a:prstGeom prst="rect">
            <a:avLst/>
          </a:prstGeom>
        </p:spPr>
        <p:txBody>
          <a:bodyPr wrap="square">
            <a:spAutoFit/>
          </a:bodyPr>
          <a:lstStyle/>
          <a:p>
            <a:pPr fontAlgn="ctr"/>
            <a:r>
              <a:rPr lang="en-US" sz="1800" dirty="0">
                <a:solidFill>
                  <a:schemeClr val="bg1"/>
                </a:solidFill>
              </a:rPr>
              <a:t>Node Entity  ...is used...</a:t>
            </a:r>
          </a:p>
          <a:p>
            <a:pPr marL="285750" indent="-285750" fontAlgn="t">
              <a:buFont typeface="Arial" panose="020B0604020202020204" pitchFamily="34" charset="0"/>
              <a:buChar char="•"/>
            </a:pPr>
            <a:r>
              <a:rPr lang="en-US" sz="1800" dirty="0">
                <a:solidFill>
                  <a:schemeClr val="bg1"/>
                </a:solidFill>
              </a:rPr>
              <a:t>Action</a:t>
            </a:r>
          </a:p>
          <a:p>
            <a:pPr fontAlgn="t"/>
            <a:r>
              <a:rPr lang="en-US" sz="1800" dirty="0">
                <a:solidFill>
                  <a:schemeClr val="bg1"/>
                </a:solidFill>
              </a:rPr>
              <a:t>... to implement a service (operation or behavior) of a business object. An action is explicitly triggered by a service consumer, such as the user interface.</a:t>
            </a:r>
          </a:p>
          <a:p>
            <a:pPr marL="285750" indent="-285750" fontAlgn="t">
              <a:buFont typeface="Arial" panose="020B0604020202020204" pitchFamily="34" charset="0"/>
              <a:buChar char="•"/>
            </a:pPr>
            <a:r>
              <a:rPr lang="en-US" sz="1800" dirty="0">
                <a:solidFill>
                  <a:schemeClr val="bg1"/>
                </a:solidFill>
              </a:rPr>
              <a:t>Determination</a:t>
            </a:r>
          </a:p>
          <a:p>
            <a:pPr fontAlgn="t"/>
            <a:r>
              <a:rPr lang="en-US" sz="1800" dirty="0">
                <a:solidFill>
                  <a:schemeClr val="bg1"/>
                </a:solidFill>
              </a:rPr>
              <a:t>... to provide functions that are automatically executed as soon as certain trigger conditions are fulfilled. A determination is triggered internally due to changes made to the instance of a business object.</a:t>
            </a:r>
          </a:p>
          <a:p>
            <a:pPr marL="285750" indent="-285750" fontAlgn="t">
              <a:buFont typeface="Arial" panose="020B0604020202020204" pitchFamily="34" charset="0"/>
              <a:buChar char="•"/>
            </a:pPr>
            <a:r>
              <a:rPr lang="en-US" sz="1800" dirty="0">
                <a:solidFill>
                  <a:schemeClr val="bg1"/>
                </a:solidFill>
              </a:rPr>
              <a:t>Validation</a:t>
            </a:r>
          </a:p>
          <a:p>
            <a:pPr fontAlgn="t"/>
            <a:r>
              <a:rPr lang="en-US" sz="1800" dirty="0">
                <a:solidFill>
                  <a:schemeClr val="bg1"/>
                </a:solidFill>
              </a:rPr>
              <a:t>... to either validate whether a specific action can be executed on a specific node instance (action validations) or whether a set of node instances is consistent (consistency validations).</a:t>
            </a:r>
          </a:p>
          <a:p>
            <a:pPr marL="285750" indent="-285750" fontAlgn="t">
              <a:buFont typeface="Arial" panose="020B0604020202020204" pitchFamily="34" charset="0"/>
              <a:buChar char="•"/>
            </a:pPr>
            <a:r>
              <a:rPr lang="en-US" sz="1800" dirty="0">
                <a:solidFill>
                  <a:schemeClr val="bg1"/>
                </a:solidFill>
              </a:rPr>
              <a:t>Query</a:t>
            </a:r>
          </a:p>
          <a:p>
            <a:pPr fontAlgn="t"/>
            <a:r>
              <a:rPr lang="en-US" sz="1800" dirty="0">
                <a:solidFill>
                  <a:schemeClr val="bg1"/>
                </a:solidFill>
              </a:rPr>
              <a:t>... to search for business object instances that meet certain search criteria.</a:t>
            </a:r>
          </a:p>
          <a:p>
            <a:pPr marL="285750" indent="-285750" fontAlgn="t">
              <a:buFont typeface="Arial" panose="020B0604020202020204" pitchFamily="34" charset="0"/>
              <a:buChar char="•"/>
            </a:pPr>
            <a:r>
              <a:rPr lang="en-US" sz="1800" dirty="0">
                <a:solidFill>
                  <a:schemeClr val="bg1"/>
                </a:solidFill>
              </a:rPr>
              <a:t>Authorization Check</a:t>
            </a:r>
          </a:p>
          <a:p>
            <a:pPr fontAlgn="t"/>
            <a:r>
              <a:rPr lang="en-US" sz="1800" dirty="0">
                <a:solidFill>
                  <a:schemeClr val="bg1"/>
                </a:solidFill>
              </a:rPr>
              <a:t>... to provide an authorization concept for BO nodes (for their data and for the operations on their data).</a:t>
            </a:r>
          </a:p>
          <a:p>
            <a:pPr marL="285750" indent="-285750" fontAlgn="t">
              <a:buFont typeface="Arial" panose="020B0604020202020204" pitchFamily="34" charset="0"/>
              <a:buChar char="•"/>
            </a:pPr>
            <a:r>
              <a:rPr lang="en-US" sz="1800" dirty="0">
                <a:solidFill>
                  <a:schemeClr val="bg1"/>
                </a:solidFill>
              </a:rPr>
              <a:t>Association</a:t>
            </a:r>
          </a:p>
          <a:p>
            <a:pPr fontAlgn="t"/>
            <a:r>
              <a:rPr lang="en-US" sz="1800" dirty="0">
                <a:solidFill>
                  <a:schemeClr val="bg1"/>
                </a:solidFill>
              </a:rPr>
              <a:t>... to connect business object instances that are located on different nodes.</a:t>
            </a:r>
          </a:p>
        </p:txBody>
      </p:sp>
    </p:spTree>
    <p:extLst>
      <p:ext uri="{BB962C8B-B14F-4D97-AF65-F5344CB8AC3E}">
        <p14:creationId xmlns:p14="http://schemas.microsoft.com/office/powerpoint/2010/main" val="34301707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Development flow &amp; Artifacts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8" name="Group 7"/>
          <p:cNvGrpSpPr/>
          <p:nvPr/>
        </p:nvGrpSpPr>
        <p:grpSpPr>
          <a:xfrm>
            <a:off x="1621000" y="325563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8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3" name="Rounded Rectangle 12"/>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15" name="Rounded Rectangle 14"/>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 Definition</a:t>
                </a:r>
              </a:p>
            </p:txBody>
          </p:sp>
        </p:grpSp>
        <p:cxnSp>
          <p:nvCxnSpPr>
            <p:cNvPr id="12" name="Straight Connector 11"/>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627471" y="5498981"/>
            <a:ext cx="1334377" cy="875180"/>
            <a:chOff x="3270480" y="5441054"/>
            <a:chExt cx="1404970" cy="875586"/>
          </a:xfrm>
        </p:grpSpPr>
        <p:sp>
          <p:nvSpPr>
            <p:cNvPr id="17" name="Can 16"/>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8" name="Can 17"/>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800" kern="0" dirty="0">
                <a:solidFill>
                  <a:schemeClr val="bg1"/>
                </a:solidFill>
                <a:ea typeface="Arial Unicode MS" pitchFamily="34" charset="-128"/>
                <a:cs typeface="Arial Unicode MS" pitchFamily="34" charset="-128"/>
              </a:endParaRPr>
            </a:p>
          </p:txBody>
        </p:sp>
        <p:sp>
          <p:nvSpPr>
            <p:cNvPr id="19" name="Can 18"/>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Database</a:t>
              </a:r>
              <a:br>
                <a:rPr lang="en-GB" sz="1800" kern="0" dirty="0">
                  <a:solidFill>
                    <a:schemeClr val="bg1"/>
                  </a:solidFill>
                  <a:ea typeface="Arial Unicode MS" pitchFamily="34" charset="-128"/>
                  <a:cs typeface="Arial Unicode MS" pitchFamily="34" charset="-128"/>
                </a:rPr>
              </a:br>
              <a:r>
                <a:rPr lang="en-GB" sz="1800" kern="0" dirty="0">
                  <a:solidFill>
                    <a:schemeClr val="bg1"/>
                  </a:solidFill>
                  <a:ea typeface="Arial Unicode MS" pitchFamily="34" charset="-128"/>
                  <a:cs typeface="Arial Unicode MS" pitchFamily="34" charset="-128"/>
                </a:rPr>
                <a:t> table</a:t>
              </a:r>
            </a:p>
          </p:txBody>
        </p:sp>
      </p:grpSp>
      <p:grpSp>
        <p:nvGrpSpPr>
          <p:cNvPr id="20" name="Group 19"/>
          <p:cNvGrpSpPr/>
          <p:nvPr/>
        </p:nvGrpSpPr>
        <p:grpSpPr>
          <a:xfrm>
            <a:off x="1876327" y="3841671"/>
            <a:ext cx="2666427" cy="774853"/>
            <a:chOff x="1518980" y="3619431"/>
            <a:chExt cx="2667661" cy="775211"/>
          </a:xfrm>
        </p:grpSpPr>
        <p:grpSp>
          <p:nvGrpSpPr>
            <p:cNvPr id="21" name="Group 20"/>
            <p:cNvGrpSpPr/>
            <p:nvPr/>
          </p:nvGrpSpPr>
          <p:grpSpPr>
            <a:xfrm>
              <a:off x="1518980" y="3619431"/>
              <a:ext cx="1512524" cy="775211"/>
              <a:chOff x="1832306" y="2686410"/>
              <a:chExt cx="1649745" cy="871606"/>
            </a:xfrm>
          </p:grpSpPr>
          <p:sp>
            <p:nvSpPr>
              <p:cNvPr id="24" name="Rounded Rectangle 23"/>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Subnode</a:t>
                </a:r>
                <a:r>
                  <a:rPr lang="en-GB" sz="1800" kern="0" dirty="0">
                    <a:solidFill>
                      <a:schemeClr val="bg1"/>
                    </a:solidFill>
                    <a:ea typeface="Arial Unicode MS" pitchFamily="34" charset="-128"/>
                    <a:cs typeface="Arial Unicode MS" pitchFamily="34" charset="-128"/>
                  </a:rPr>
                  <a:t> consumption view</a:t>
                </a:r>
              </a:p>
            </p:txBody>
          </p:sp>
          <p:sp>
            <p:nvSpPr>
              <p:cNvPr id="26" name="Rounded Rectangle 25"/>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Metadata Extension</a:t>
                </a:r>
              </a:p>
            </p:txBody>
          </p:sp>
        </p:grpSp>
        <p:cxnSp>
          <p:nvCxnSpPr>
            <p:cNvPr id="22" name="Straight Connector 21"/>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8869" y="3842685"/>
              <a:ext cx="391314"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enrich</a:t>
              </a:r>
            </a:p>
          </p:txBody>
        </p:sp>
      </p:grpSp>
      <p:grpSp>
        <p:nvGrpSpPr>
          <p:cNvPr id="27" name="Group 26"/>
          <p:cNvGrpSpPr/>
          <p:nvPr/>
        </p:nvGrpSpPr>
        <p:grpSpPr>
          <a:xfrm>
            <a:off x="4633937" y="2523307"/>
            <a:ext cx="1740525" cy="1318366"/>
            <a:chOff x="4292734" y="2300455"/>
            <a:chExt cx="1741332" cy="1318976"/>
          </a:xfrm>
        </p:grpSpPr>
        <p:sp>
          <p:nvSpPr>
            <p:cNvPr id="28" name="Rounded Rectangle 27"/>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OData Service</a:t>
              </a:r>
            </a:p>
          </p:txBody>
        </p:sp>
        <p:cxnSp>
          <p:nvCxnSpPr>
            <p:cNvPr id="29" name="Straight Arrow Connector 28"/>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86820" y="3172132"/>
              <a:ext cx="1047246" cy="16935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generate / publish</a:t>
              </a:r>
            </a:p>
          </p:txBody>
        </p:sp>
      </p:grpSp>
      <p:grpSp>
        <p:nvGrpSpPr>
          <p:cNvPr id="31" name="Group 30"/>
          <p:cNvGrpSpPr/>
          <p:nvPr/>
        </p:nvGrpSpPr>
        <p:grpSpPr>
          <a:xfrm>
            <a:off x="6058881" y="2984009"/>
            <a:ext cx="3848740" cy="3397319"/>
            <a:chOff x="5703469" y="2747645"/>
            <a:chExt cx="3850522" cy="3398892"/>
          </a:xfrm>
        </p:grpSpPr>
        <p:cxnSp>
          <p:nvCxnSpPr>
            <p:cNvPr id="32" name="Straight Connector 31"/>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6" name="Group 35"/>
            <p:cNvGrpSpPr/>
            <p:nvPr/>
          </p:nvGrpSpPr>
          <p:grpSpPr>
            <a:xfrm>
              <a:off x="7077751" y="2747645"/>
              <a:ext cx="1207922" cy="583010"/>
              <a:chOff x="7672481" y="2732777"/>
              <a:chExt cx="1207922" cy="583010"/>
            </a:xfrm>
          </p:grpSpPr>
          <p:sp>
            <p:nvSpPr>
              <p:cNvPr id="42" name="Rounded Rectangle 41"/>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err="1">
                    <a:solidFill>
                      <a:schemeClr val="bg1"/>
                    </a:solidFill>
                    <a:ea typeface="Arial Unicode MS" pitchFamily="34" charset="-128"/>
                    <a:cs typeface="Arial Unicode MS" pitchFamily="34" charset="-128"/>
                  </a:rPr>
                  <a:t>ption</a:t>
                </a:r>
                <a:r>
                  <a:rPr lang="en-GB" sz="1800" kern="0" dirty="0">
                    <a:solidFill>
                      <a:schemeClr val="bg1"/>
                    </a:solidFill>
                    <a:ea typeface="Arial Unicode MS" pitchFamily="34" charset="-128"/>
                    <a:cs typeface="Arial Unicode MS" pitchFamily="34" charset="-128"/>
                  </a:rPr>
                  <a:t> view</a:t>
                </a:r>
              </a:p>
            </p:txBody>
          </p:sp>
          <p:sp>
            <p:nvSpPr>
              <p:cNvPr id="45" name="Rounded Rectangle 44"/>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bg1"/>
                    </a:solidFill>
                    <a:ea typeface="Arial Unicode MS" pitchFamily="34" charset="-128"/>
                    <a:cs typeface="Arial Unicode MS" pitchFamily="34" charset="-128"/>
                  </a:rPr>
                  <a:t>Search Object(s)</a:t>
                </a:r>
              </a:p>
            </p:txBody>
          </p:sp>
        </p:grpSp>
        <p:grpSp>
          <p:nvGrpSpPr>
            <p:cNvPr id="37" name="Group 36"/>
            <p:cNvGrpSpPr/>
            <p:nvPr/>
          </p:nvGrpSpPr>
          <p:grpSpPr>
            <a:xfrm>
              <a:off x="7127284" y="5270951"/>
              <a:ext cx="1108856" cy="875586"/>
              <a:chOff x="7511210" y="5375027"/>
              <a:chExt cx="1108856" cy="875586"/>
            </a:xfrm>
          </p:grpSpPr>
          <p:sp>
            <p:nvSpPr>
              <p:cNvPr id="39" name="Can 38"/>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sp>
            <p:nvSpPr>
              <p:cNvPr id="41" name="Can 40"/>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Draft table</a:t>
                </a:r>
              </a:p>
            </p:txBody>
          </p:sp>
        </p:grpSp>
        <p:sp>
          <p:nvSpPr>
            <p:cNvPr id="38" name="Oval 37"/>
            <p:cNvSpPr/>
            <p:nvPr/>
          </p:nvSpPr>
          <p:spPr bwMode="gray">
            <a:xfrm rot="16200000">
              <a:off x="6113499" y="3841874"/>
              <a:ext cx="1044426" cy="549626"/>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generate</a:t>
              </a:r>
            </a:p>
          </p:txBody>
        </p:sp>
      </p:grpSp>
      <p:grpSp>
        <p:nvGrpSpPr>
          <p:cNvPr id="46" name="Group 45"/>
          <p:cNvGrpSpPr/>
          <p:nvPr/>
        </p:nvGrpSpPr>
        <p:grpSpPr>
          <a:xfrm>
            <a:off x="2057327" y="1296548"/>
            <a:ext cx="3240346" cy="1241364"/>
            <a:chOff x="1840505" y="1297908"/>
            <a:chExt cx="3241846" cy="1241938"/>
          </a:xfrm>
        </p:grpSpPr>
        <p:cxnSp>
          <p:nvCxnSpPr>
            <p:cNvPr id="47" name="Elbow Connector 46"/>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840505" y="1297908"/>
              <a:ext cx="2277333" cy="1008000"/>
              <a:chOff x="6779445" y="439928"/>
              <a:chExt cx="2277333" cy="1120090"/>
            </a:xfrm>
          </p:grpSpPr>
          <p:pic>
            <p:nvPicPr>
              <p:cNvPr id="50" name="Picture 49"/>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1" name="TextBox 50"/>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sz="1200" dirty="0"/>
                  <a:t>SAP Fiori Elements, …</a:t>
                </a:r>
              </a:p>
            </p:txBody>
          </p:sp>
        </p:grpSp>
        <p:sp>
          <p:nvSpPr>
            <p:cNvPr id="49" name="TextBox 48"/>
            <p:cNvSpPr txBox="1"/>
            <p:nvPr/>
          </p:nvSpPr>
          <p:spPr>
            <a:xfrm>
              <a:off x="4329599" y="1603050"/>
              <a:ext cx="569330" cy="18475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accent2"/>
                  </a:solidFill>
                  <a:ea typeface="Arial Unicode MS" pitchFamily="34" charset="-128"/>
                  <a:cs typeface="Arial Unicode MS" pitchFamily="34" charset="-128"/>
                </a:rPr>
                <a:t>consume</a:t>
              </a:r>
            </a:p>
          </p:txBody>
        </p:sp>
      </p:grpSp>
      <p:grpSp>
        <p:nvGrpSpPr>
          <p:cNvPr id="52" name="Group 51"/>
          <p:cNvGrpSpPr/>
          <p:nvPr/>
        </p:nvGrpSpPr>
        <p:grpSpPr>
          <a:xfrm>
            <a:off x="8576235" y="4461793"/>
            <a:ext cx="1502090" cy="773028"/>
            <a:chOff x="8221991" y="4239841"/>
            <a:chExt cx="1502785" cy="773386"/>
          </a:xfrm>
        </p:grpSpPr>
        <p:sp>
          <p:nvSpPr>
            <p:cNvPr id="53" name="Rounded Rectangle 52"/>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tx2"/>
                  </a:solidFill>
                  <a:ea typeface="Arial Unicode MS" pitchFamily="34" charset="-128"/>
                  <a:cs typeface="Arial Unicode MS" pitchFamily="34" charset="-128"/>
                </a:rPr>
                <a:t>Custom ABAP </a:t>
              </a:r>
              <a:br>
                <a:rPr lang="en-GB" sz="1400" kern="0" dirty="0">
                  <a:solidFill>
                    <a:schemeClr val="tx2"/>
                  </a:solidFill>
                  <a:ea typeface="Arial Unicode MS" pitchFamily="34" charset="-128"/>
                  <a:cs typeface="Arial Unicode MS" pitchFamily="34" charset="-128"/>
                </a:rPr>
              </a:br>
              <a:r>
                <a:rPr lang="en-GB" sz="1400" kern="0" dirty="0">
                  <a:solidFill>
                    <a:schemeClr val="tx2"/>
                  </a:solidFill>
                  <a:ea typeface="Arial Unicode MS" pitchFamily="34" charset="-128"/>
                  <a:cs typeface="Arial Unicode MS" pitchFamily="34" charset="-128"/>
                </a:rPr>
                <a:t>Business Logic</a:t>
              </a:r>
            </a:p>
          </p:txBody>
        </p:sp>
        <p:cxnSp>
          <p:nvCxnSpPr>
            <p:cNvPr id="54" name="Straight Connector 53"/>
            <p:cNvCxnSpPr>
              <a:stCxn id="35" idx="2"/>
              <a:endCxn id="53" idx="0"/>
            </p:cNvCxnSpPr>
            <p:nvPr/>
          </p:nvCxnSpPr>
          <p:spPr>
            <a:xfrm flipH="1">
              <a:off x="8887991" y="4239841"/>
              <a:ext cx="2" cy="29729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926112" y="4295832"/>
              <a:ext cx="798664" cy="2155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solidFill>
                    <a:schemeClr val="accent2"/>
                  </a:solidFill>
                  <a:ea typeface="Arial Unicode MS" pitchFamily="34" charset="-128"/>
                  <a:cs typeface="Arial Unicode MS" pitchFamily="34" charset="-128"/>
                </a:rPr>
                <a:t>implement</a:t>
              </a:r>
            </a:p>
          </p:txBody>
        </p:sp>
      </p:grpSp>
      <p:sp>
        <p:nvSpPr>
          <p:cNvPr id="56" name="Rectangle 55"/>
          <p:cNvSpPr/>
          <p:nvPr/>
        </p:nvSpPr>
        <p:spPr>
          <a:xfrm>
            <a:off x="283953" y="5042477"/>
            <a:ext cx="3893340" cy="1477328"/>
          </a:xfrm>
          <a:prstGeom prst="rect">
            <a:avLst/>
          </a:prstGeom>
        </p:spPr>
        <p:txBody>
          <a:bodyPr wrap="square">
            <a:spAutoFit/>
          </a:bodyPr>
          <a:lstStyle/>
          <a:p>
            <a:pPr algn="just"/>
            <a:r>
              <a:rPr lang="en-US" sz="1800" b="1" dirty="0">
                <a:solidFill>
                  <a:schemeClr val="bg1"/>
                </a:solidFill>
              </a:rPr>
              <a:t>CDS metadata extensions</a:t>
            </a:r>
            <a:r>
              <a:rPr lang="en-US" sz="1800" dirty="0">
                <a:solidFill>
                  <a:schemeClr val="bg1"/>
                </a:solidFill>
              </a:rPr>
              <a:t> can currently only be created for </a:t>
            </a:r>
            <a:r>
              <a:rPr lang="en-US" sz="1800" b="1" dirty="0">
                <a:solidFill>
                  <a:schemeClr val="bg1"/>
                </a:solidFill>
              </a:rPr>
              <a:t>CDS views</a:t>
            </a:r>
            <a:r>
              <a:rPr lang="en-US" sz="1800" dirty="0">
                <a:solidFill>
                  <a:schemeClr val="bg1"/>
                </a:solidFill>
              </a:rPr>
              <a:t>. A </a:t>
            </a:r>
            <a:r>
              <a:rPr lang="en-US" sz="1800" b="1" dirty="0">
                <a:solidFill>
                  <a:schemeClr val="bg1"/>
                </a:solidFill>
              </a:rPr>
              <a:t>CDS metadata extension</a:t>
            </a:r>
            <a:r>
              <a:rPr lang="en-US" sz="1800" dirty="0">
                <a:solidFill>
                  <a:schemeClr val="bg1"/>
                </a:solidFill>
              </a:rPr>
              <a:t> is a </a:t>
            </a:r>
            <a:r>
              <a:rPr lang="en-US" sz="1800" b="1" dirty="0">
                <a:solidFill>
                  <a:schemeClr val="bg1"/>
                </a:solidFill>
              </a:rPr>
              <a:t>CDS</a:t>
            </a:r>
            <a:r>
              <a:rPr lang="en-US" sz="1800" dirty="0">
                <a:solidFill>
                  <a:schemeClr val="bg1"/>
                </a:solidFill>
              </a:rPr>
              <a:t> object that is defined and transported in a separate </a:t>
            </a:r>
            <a:r>
              <a:rPr lang="en-US" sz="1800" b="1" dirty="0">
                <a:solidFill>
                  <a:schemeClr val="bg1"/>
                </a:solidFill>
              </a:rPr>
              <a:t>CDS</a:t>
            </a:r>
            <a:r>
              <a:rPr lang="en-US" sz="1800" dirty="0">
                <a:solidFill>
                  <a:schemeClr val="bg1"/>
                </a:solidFill>
              </a:rPr>
              <a:t> source code.</a:t>
            </a:r>
          </a:p>
        </p:txBody>
      </p:sp>
      <p:sp>
        <p:nvSpPr>
          <p:cNvPr id="57" name="Rectangle 56"/>
          <p:cNvSpPr/>
          <p:nvPr/>
        </p:nvSpPr>
        <p:spPr>
          <a:xfrm>
            <a:off x="5873137" y="1109629"/>
            <a:ext cx="5722516" cy="1477328"/>
          </a:xfrm>
          <a:prstGeom prst="rect">
            <a:avLst/>
          </a:prstGeom>
        </p:spPr>
        <p:txBody>
          <a:bodyPr wrap="square">
            <a:spAutoFit/>
          </a:bodyPr>
          <a:lstStyle/>
          <a:p>
            <a:pPr algn="just"/>
            <a:r>
              <a:rPr lang="en-US" sz="1800" b="1" dirty="0">
                <a:solidFill>
                  <a:schemeClr val="bg1"/>
                </a:solidFill>
              </a:rPr>
              <a:t>BOPF</a:t>
            </a:r>
            <a:r>
              <a:rPr lang="en-US" sz="1800" dirty="0">
                <a:solidFill>
                  <a:schemeClr val="bg1"/>
                </a:solidFill>
              </a:rPr>
              <a:t> (Business Object Processing Framework) is a framework for working with the BO (Business Objects). </a:t>
            </a:r>
            <a:r>
              <a:rPr lang="en-US" sz="1800" b="1" dirty="0">
                <a:solidFill>
                  <a:schemeClr val="bg1"/>
                </a:solidFill>
              </a:rPr>
              <a:t>BO</a:t>
            </a:r>
            <a:r>
              <a:rPr lang="en-US" sz="1800" dirty="0">
                <a:solidFill>
                  <a:schemeClr val="bg1"/>
                </a:solidFill>
              </a:rPr>
              <a:t> is a representation of a type of uniquely identifiable business entities described by a structural model, an internal process model, and one or more service interfaces.</a:t>
            </a:r>
          </a:p>
        </p:txBody>
      </p:sp>
    </p:spTree>
    <p:extLst>
      <p:ext uri="{BB962C8B-B14F-4D97-AF65-F5344CB8AC3E}">
        <p14:creationId xmlns:p14="http://schemas.microsoft.com/office/powerpoint/2010/main" val="3660534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6471" y="2903"/>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84895"/>
            <a:ext cx="10969943" cy="711081"/>
          </a:xfrm>
        </p:spPr>
        <p:txBody>
          <a:bodyPr>
            <a:noAutofit/>
          </a:bodyPr>
          <a:lstStyle/>
          <a:p>
            <a:r>
              <a:rPr lang="en-US" dirty="0">
                <a:solidFill>
                  <a:schemeClr val="bg1"/>
                </a:solidFill>
                <a:latin typeface="Cooper Black" panose="0208090404030B020404" pitchFamily="18" charset="0"/>
              </a:rPr>
              <a:t>Transactional UX App with CDS &amp; BOPF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3217663" y="1157256"/>
            <a:ext cx="4328000" cy="4576000"/>
          </a:xfrm>
          <a:prstGeom prst="rect">
            <a:avLst/>
          </a:prstGeom>
        </p:spPr>
      </p:pic>
      <p:cxnSp>
        <p:nvCxnSpPr>
          <p:cNvPr id="7" name="Elbow Connector 6"/>
          <p:cNvCxnSpPr/>
          <p:nvPr/>
        </p:nvCxnSpPr>
        <p:spPr>
          <a:xfrm>
            <a:off x="5302148" y="2204864"/>
            <a:ext cx="3975086" cy="45760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7332491" y="2680825"/>
            <a:ext cx="3720381" cy="3654255"/>
          </a:xfrm>
          <a:prstGeom prst="rect">
            <a:avLst/>
          </a:prstGeom>
        </p:spPr>
      </p:pic>
      <p:sp>
        <p:nvSpPr>
          <p:cNvPr id="9" name="Rounded Rectangle 8"/>
          <p:cNvSpPr/>
          <p:nvPr/>
        </p:nvSpPr>
        <p:spPr bwMode="gray">
          <a:xfrm>
            <a:off x="641652" y="2483108"/>
            <a:ext cx="2274160" cy="513844"/>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800" kern="0" dirty="0">
                <a:solidFill>
                  <a:schemeClr val="bg1"/>
                </a:solidFill>
                <a:ea typeface="Arial Unicode MS" pitchFamily="34" charset="-128"/>
                <a:cs typeface="Arial Unicode MS" pitchFamily="34" charset="-128"/>
              </a:rPr>
              <a:t>Annotate BO </a:t>
            </a:r>
          </a:p>
        </p:txBody>
      </p:sp>
      <p:grpSp>
        <p:nvGrpSpPr>
          <p:cNvPr id="10" name="Group 9"/>
          <p:cNvGrpSpPr/>
          <p:nvPr/>
        </p:nvGrpSpPr>
        <p:grpSpPr>
          <a:xfrm>
            <a:off x="3658998" y="2761203"/>
            <a:ext cx="1427302" cy="129386"/>
            <a:chOff x="4382180" y="3061155"/>
            <a:chExt cx="1427963" cy="129446"/>
          </a:xfrm>
          <a:solidFill>
            <a:srgbClr val="FF0000"/>
          </a:solidFill>
        </p:grpSpPr>
        <p:sp>
          <p:nvSpPr>
            <p:cNvPr id="12" name="Pie 11"/>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2915811" y="281039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1157" y="1157256"/>
            <a:ext cx="2384654" cy="646331"/>
          </a:xfrm>
          <a:prstGeom prst="rect">
            <a:avLst/>
          </a:prstGeom>
        </p:spPr>
        <p:txBody>
          <a:bodyPr wrap="square">
            <a:spAutoFit/>
          </a:bodyPr>
          <a:lstStyle/>
          <a:p>
            <a:r>
              <a:rPr lang="en-US" sz="1800" dirty="0">
                <a:solidFill>
                  <a:schemeClr val="bg1"/>
                </a:solidFill>
              </a:rPr>
              <a:t>Exercise:-</a:t>
            </a:r>
          </a:p>
          <a:p>
            <a:r>
              <a:rPr lang="en-US" sz="1800" dirty="0">
                <a:solidFill>
                  <a:schemeClr val="bg1"/>
                </a:solidFill>
                <a:hlinkClick r:id="rId5"/>
              </a:rPr>
              <a:t>CDS BOPF Scenario </a:t>
            </a:r>
            <a:endParaRPr lang="en-US" sz="1800" dirty="0">
              <a:solidFill>
                <a:schemeClr val="bg1"/>
              </a:solidFill>
            </a:endParaRPr>
          </a:p>
        </p:txBody>
      </p:sp>
    </p:spTree>
    <p:extLst>
      <p:ext uri="{BB962C8B-B14F-4D97-AF65-F5344CB8AC3E}">
        <p14:creationId xmlns:p14="http://schemas.microsoft.com/office/powerpoint/2010/main" val="22234471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1660" y="186401"/>
            <a:ext cx="10969943" cy="711081"/>
          </a:xfrm>
        </p:spPr>
        <p:txBody>
          <a:bodyPr>
            <a:noAutofit/>
          </a:bodyPr>
          <a:lstStyle/>
          <a:p>
            <a:r>
              <a:rPr lang="en-IN" dirty="0">
                <a:solidFill>
                  <a:schemeClr val="bg1"/>
                </a:solidFill>
                <a:latin typeface="Cooper Black" panose="0208090404030B020404" pitchFamily="18" charset="0"/>
              </a:rPr>
              <a:t>Validation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21660" y="892357"/>
            <a:ext cx="10515601" cy="1477328"/>
          </a:xfrm>
          <a:prstGeom prst="rect">
            <a:avLst/>
          </a:prstGeom>
        </p:spPr>
        <p:txBody>
          <a:bodyPr wrap="square">
            <a:spAutoFit/>
          </a:bodyPr>
          <a:lstStyle/>
          <a:p>
            <a:pPr algn="just"/>
            <a:r>
              <a:rPr lang="en-US" sz="1800" dirty="0">
                <a:solidFill>
                  <a:schemeClr val="bg1"/>
                </a:solidFill>
              </a:rPr>
              <a:t>If this condition is fulfilled, the BOPF runtime automatically executes the validation. We call this implicit validation. Implicit validations are executed after each modification of node data, depending on the configured request nodes. A validation is an entity of a business object node that is triggered in certain situations to check various aspects of a given set of node instances. It is used used to validate whether a set of node instances is consistent.</a:t>
            </a:r>
          </a:p>
        </p:txBody>
      </p:sp>
      <p:pic>
        <p:nvPicPr>
          <p:cNvPr id="7" name="Picture 6"/>
          <p:cNvPicPr>
            <a:picLocks noChangeAspect="1"/>
          </p:cNvPicPr>
          <p:nvPr/>
        </p:nvPicPr>
        <p:blipFill>
          <a:blip r:embed="rId3"/>
          <a:stretch>
            <a:fillRect/>
          </a:stretch>
        </p:blipFill>
        <p:spPr>
          <a:xfrm>
            <a:off x="761336" y="2898651"/>
            <a:ext cx="4448000" cy="1962667"/>
          </a:xfrm>
          <a:prstGeom prst="rect">
            <a:avLst/>
          </a:prstGeom>
        </p:spPr>
      </p:pic>
      <p:pic>
        <p:nvPicPr>
          <p:cNvPr id="8" name="Picture 7"/>
          <p:cNvPicPr>
            <a:picLocks noChangeAspect="1"/>
          </p:cNvPicPr>
          <p:nvPr/>
        </p:nvPicPr>
        <p:blipFill>
          <a:blip r:embed="rId4"/>
          <a:stretch>
            <a:fillRect/>
          </a:stretch>
        </p:blipFill>
        <p:spPr>
          <a:xfrm>
            <a:off x="7324959" y="2555938"/>
            <a:ext cx="3825905" cy="2648095"/>
          </a:xfrm>
          <a:prstGeom prst="rect">
            <a:avLst/>
          </a:prstGeom>
        </p:spPr>
      </p:pic>
      <p:sp>
        <p:nvSpPr>
          <p:cNvPr id="9" name="Chevron 8"/>
          <p:cNvSpPr/>
          <p:nvPr/>
        </p:nvSpPr>
        <p:spPr>
          <a:xfrm>
            <a:off x="5777948" y="3220278"/>
            <a:ext cx="914400" cy="1046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0" name="Rectangle 9"/>
          <p:cNvSpPr/>
          <p:nvPr/>
        </p:nvSpPr>
        <p:spPr>
          <a:xfrm>
            <a:off x="655320" y="4954051"/>
            <a:ext cx="4808304" cy="369332"/>
          </a:xfrm>
          <a:prstGeom prst="rect">
            <a:avLst/>
          </a:prstGeom>
        </p:spPr>
        <p:txBody>
          <a:bodyPr wrap="none">
            <a:spAutoFit/>
          </a:bodyPr>
          <a:lstStyle/>
          <a:p>
            <a:r>
              <a:rPr lang="en-US" sz="1800" dirty="0">
                <a:solidFill>
                  <a:schemeClr val="bg1"/>
                </a:solidFill>
              </a:rPr>
              <a:t>Right Click on Business Object and Add Validation</a:t>
            </a:r>
          </a:p>
        </p:txBody>
      </p:sp>
      <p:sp>
        <p:nvSpPr>
          <p:cNvPr id="12" name="Rectangle 11"/>
          <p:cNvSpPr/>
          <p:nvPr/>
        </p:nvSpPr>
        <p:spPr>
          <a:xfrm>
            <a:off x="761335" y="5480843"/>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5"/>
              </a:rPr>
              <a:t>Implementing Validation</a:t>
            </a:r>
            <a:endParaRPr lang="en-US" sz="1800" dirty="0">
              <a:solidFill>
                <a:schemeClr val="bg1"/>
              </a:solidFill>
            </a:endParaRPr>
          </a:p>
        </p:txBody>
      </p:sp>
      <p:cxnSp>
        <p:nvCxnSpPr>
          <p:cNvPr id="13" name="Straight Connector 12"/>
          <p:cNvCxnSpPr/>
          <p:nvPr/>
        </p:nvCxnSpPr>
        <p:spPr>
          <a:xfrm flipV="1">
            <a:off x="761335" y="5393635"/>
            <a:ext cx="457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747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13760" y="257963"/>
            <a:ext cx="10969943" cy="711081"/>
          </a:xfrm>
        </p:spPr>
        <p:txBody>
          <a:bodyPr>
            <a:noAutofit/>
          </a:bodyPr>
          <a:lstStyle/>
          <a:p>
            <a:r>
              <a:rPr lang="en-IN" dirty="0">
                <a:solidFill>
                  <a:schemeClr val="bg1"/>
                </a:solidFill>
                <a:latin typeface="Cooper Black" panose="0208090404030B020404" pitchFamily="18" charset="0"/>
              </a:rPr>
              <a:t>Determination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6"/>
          <p:cNvPicPr>
            <a:picLocks noChangeAspect="1"/>
          </p:cNvPicPr>
          <p:nvPr/>
        </p:nvPicPr>
        <p:blipFill>
          <a:blip r:embed="rId3"/>
          <a:stretch>
            <a:fillRect/>
          </a:stretch>
        </p:blipFill>
        <p:spPr>
          <a:xfrm>
            <a:off x="6767184" y="1992786"/>
            <a:ext cx="4647619" cy="3190476"/>
          </a:xfrm>
          <a:prstGeom prst="rect">
            <a:avLst/>
          </a:prstGeom>
        </p:spPr>
      </p:pic>
      <p:pic>
        <p:nvPicPr>
          <p:cNvPr id="8" name="Picture 7"/>
          <p:cNvPicPr>
            <a:picLocks noChangeAspect="1"/>
          </p:cNvPicPr>
          <p:nvPr/>
        </p:nvPicPr>
        <p:blipFill rotWithShape="1">
          <a:blip r:embed="rId4"/>
          <a:srcRect t="2439" r="14947"/>
          <a:stretch/>
        </p:blipFill>
        <p:spPr>
          <a:xfrm>
            <a:off x="852940" y="2623930"/>
            <a:ext cx="4272901" cy="2125457"/>
          </a:xfrm>
          <a:prstGeom prst="rect">
            <a:avLst/>
          </a:prstGeom>
        </p:spPr>
      </p:pic>
      <p:sp>
        <p:nvSpPr>
          <p:cNvPr id="9" name="Rectangle 8"/>
          <p:cNvSpPr/>
          <p:nvPr/>
        </p:nvSpPr>
        <p:spPr>
          <a:xfrm>
            <a:off x="513760" y="921494"/>
            <a:ext cx="6096000" cy="923330"/>
          </a:xfrm>
          <a:prstGeom prst="rect">
            <a:avLst/>
          </a:prstGeom>
        </p:spPr>
        <p:txBody>
          <a:bodyPr>
            <a:spAutoFit/>
          </a:bodyPr>
          <a:lstStyle/>
          <a:p>
            <a:r>
              <a:rPr lang="en-US" sz="1800" dirty="0">
                <a:solidFill>
                  <a:schemeClr val="bg1"/>
                </a:solidFill>
                <a:latin typeface="Roboto"/>
              </a:rPr>
              <a:t>The Determination, change of business objects, such as saving, is the logic that moves when certain conditions are met.</a:t>
            </a:r>
            <a:endParaRPr lang="en-US" sz="1800" dirty="0">
              <a:solidFill>
                <a:schemeClr val="bg1"/>
              </a:solidFill>
            </a:endParaRPr>
          </a:p>
        </p:txBody>
      </p:sp>
      <p:sp>
        <p:nvSpPr>
          <p:cNvPr id="10" name="Chevron 9"/>
          <p:cNvSpPr/>
          <p:nvPr/>
        </p:nvSpPr>
        <p:spPr>
          <a:xfrm>
            <a:off x="5711687" y="3351214"/>
            <a:ext cx="781878" cy="111476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2" name="Rectangle 11"/>
          <p:cNvSpPr/>
          <p:nvPr/>
        </p:nvSpPr>
        <p:spPr>
          <a:xfrm>
            <a:off x="761336" y="4861281"/>
            <a:ext cx="5237396" cy="369332"/>
          </a:xfrm>
          <a:prstGeom prst="rect">
            <a:avLst/>
          </a:prstGeom>
        </p:spPr>
        <p:txBody>
          <a:bodyPr wrap="none">
            <a:spAutoFit/>
          </a:bodyPr>
          <a:lstStyle/>
          <a:p>
            <a:r>
              <a:rPr lang="en-US" sz="1800" dirty="0">
                <a:solidFill>
                  <a:schemeClr val="bg1"/>
                </a:solidFill>
              </a:rPr>
              <a:t>Right Click on Business Object and Add Determination</a:t>
            </a:r>
          </a:p>
        </p:txBody>
      </p:sp>
      <p:cxnSp>
        <p:nvCxnSpPr>
          <p:cNvPr id="13" name="Straight Connector 12"/>
          <p:cNvCxnSpPr/>
          <p:nvPr/>
        </p:nvCxnSpPr>
        <p:spPr>
          <a:xfrm flipV="1">
            <a:off x="761335" y="5340627"/>
            <a:ext cx="512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0828" y="5528930"/>
            <a:ext cx="2999328" cy="646331"/>
          </a:xfrm>
          <a:prstGeom prst="rect">
            <a:avLst/>
          </a:prstGeom>
        </p:spPr>
        <p:txBody>
          <a:bodyPr wrap="square">
            <a:spAutoFit/>
          </a:bodyPr>
          <a:lstStyle/>
          <a:p>
            <a:r>
              <a:rPr lang="en-US" sz="1800" dirty="0">
                <a:solidFill>
                  <a:schemeClr val="bg1"/>
                </a:solidFill>
              </a:rPr>
              <a:t>Exercise </a:t>
            </a:r>
          </a:p>
          <a:p>
            <a:r>
              <a:rPr lang="en-US" sz="1800" dirty="0">
                <a:solidFill>
                  <a:schemeClr val="bg1"/>
                </a:solidFill>
                <a:hlinkClick r:id="rId5"/>
              </a:rPr>
              <a:t>Implementing Determination</a:t>
            </a:r>
            <a:endParaRPr lang="en-US" sz="1800" dirty="0">
              <a:solidFill>
                <a:schemeClr val="bg1"/>
              </a:solidFill>
            </a:endParaRPr>
          </a:p>
        </p:txBody>
      </p:sp>
    </p:spTree>
    <p:extLst>
      <p:ext uri="{BB962C8B-B14F-4D97-AF65-F5344CB8AC3E}">
        <p14:creationId xmlns:p14="http://schemas.microsoft.com/office/powerpoint/2010/main" val="228603992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9325</TotalTime>
  <Words>982</Words>
  <Application>Microsoft Office PowerPoint</Application>
  <PresentationFormat>Custom</PresentationFormat>
  <Paragraphs>127</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Arial Bold</vt:lpstr>
      <vt:lpstr>Calibri</vt:lpstr>
      <vt:lpstr>Cooper Black</vt:lpstr>
      <vt:lpstr>Patua One</vt:lpstr>
      <vt:lpstr>Roboto</vt:lpstr>
      <vt:lpstr>SAPBook</vt:lpstr>
      <vt:lpstr>Office Theme</vt:lpstr>
      <vt:lpstr>ABAP on Hana s/4 Hana Training</vt:lpstr>
      <vt:lpstr>Agenda – Day 17</vt:lpstr>
      <vt:lpstr>CDS BOPF </vt:lpstr>
      <vt:lpstr>Flow of CDS Views in Hierarchy </vt:lpstr>
      <vt:lpstr>Node of Business Object</vt:lpstr>
      <vt:lpstr>Development flow &amp; Artifacts</vt:lpstr>
      <vt:lpstr>Transactional UX App with CDS &amp; BOPF </vt:lpstr>
      <vt:lpstr>Validation</vt:lpstr>
      <vt:lpstr>Determination</vt:lpstr>
      <vt:lpstr>Action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271</cp:revision>
  <dcterms:created xsi:type="dcterms:W3CDTF">2013-09-12T13:05:01Z</dcterms:created>
  <dcterms:modified xsi:type="dcterms:W3CDTF">2022-02-17T14:10:03Z</dcterms:modified>
</cp:coreProperties>
</file>